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4" r:id="rId1"/>
  </p:sldMasterIdLst>
  <p:sldIdLst>
    <p:sldId id="256" r:id="rId2"/>
    <p:sldId id="257" r:id="rId3"/>
    <p:sldId id="263" r:id="rId4"/>
    <p:sldId id="266" r:id="rId5"/>
    <p:sldId id="264" r:id="rId6"/>
    <p:sldId id="265" r:id="rId7"/>
    <p:sldId id="26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0"/>
  </p:normalViewPr>
  <p:slideViewPr>
    <p:cSldViewPr snapToGrid="0" snapToObjects="1">
      <p:cViewPr>
        <p:scale>
          <a:sx n="120" d="100"/>
          <a:sy n="120" d="100"/>
        </p:scale>
        <p:origin x="14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10.jpg>
</file>

<file path=ppt/media/image2.jpeg>
</file>

<file path=ppt/media/image3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649164" y="411480"/>
            <a:ext cx="10893672" cy="6035040"/>
            <a:chOff x="486873" y="411480"/>
            <a:chExt cx="8170254" cy="6035040"/>
          </a:xfrm>
        </p:grpSpPr>
        <p:sp>
          <p:nvSpPr>
            <p:cNvPr id="8" name="Rectangle 7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>
              <a:spLocks/>
            </p:cNvSpPr>
            <p:nvPr/>
          </p:nvSpPr>
          <p:spPr>
            <a:xfrm>
              <a:off x="562843" y="475488"/>
              <a:ext cx="7982712" cy="5888736"/>
            </a:xfrm>
            <a:prstGeom prst="rect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562842" y="6133646"/>
              <a:ext cx="7982712" cy="1472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562843" y="457200"/>
              <a:ext cx="7982712" cy="25786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1123950"/>
            <a:ext cx="9789584" cy="1924050"/>
          </a:xfrm>
        </p:spPr>
        <p:txBody>
          <a:bodyPr anchor="b" anchorCtr="0">
            <a:noAutofit/>
          </a:bodyPr>
          <a:lstStyle>
            <a:lvl1pPr>
              <a:defRPr sz="5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429000"/>
            <a:ext cx="9789584" cy="1752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4988" y="6122895"/>
            <a:ext cx="2844800" cy="259317"/>
          </a:xfrm>
        </p:spPr>
        <p:txBody>
          <a:bodyPr/>
          <a:lstStyle/>
          <a:p>
            <a:fld id="{4AAD347D-5ACD-4C99-B74B-A9C85AD731AF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18400" y="6122894"/>
            <a:ext cx="3860800" cy="25781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88000" y="6122895"/>
            <a:ext cx="1016000" cy="271463"/>
          </a:xfrm>
        </p:spPr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82880" y="173699"/>
                <a:ext cx="8778240" cy="6510602"/>
                <a:chOff x="182880" y="173699"/>
                <a:chExt cx="8778240" cy="6510602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182880" y="173699"/>
                  <a:ext cx="8778240" cy="65106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noFill/>
                </a:ln>
                <a:effectLst>
                  <a:outerShdw blurRad="63500" sx="101000" sy="101000" algn="ctr" rotWithShape="0">
                    <a:prstClr val="black">
                      <a:alpha val="40000"/>
                    </a:prstClr>
                  </a:outerShdw>
                </a:effectLst>
                <a:scene3d>
                  <a:camera prst="perspectiveFront" fov="4800000"/>
                  <a:lightRig rig="threePt" dir="t"/>
                </a:scene3d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0" name="Group 10"/>
                <p:cNvGrpSpPr/>
                <p:nvPr/>
              </p:nvGrpSpPr>
              <p:grpSpPr>
                <a:xfrm>
                  <a:off x="256032" y="237744"/>
                  <a:ext cx="8622792" cy="6364224"/>
                  <a:chOff x="247157" y="247430"/>
                  <a:chExt cx="8622792" cy="6364224"/>
                </a:xfrm>
              </p:grpSpPr>
              <p:sp>
                <p:nvSpPr>
                  <p:cNvPr id="31" name="Rectangle 30"/>
                  <p:cNvSpPr>
                    <a:spLocks/>
                  </p:cNvSpPr>
                  <p:nvPr/>
                </p:nvSpPr>
                <p:spPr>
                  <a:xfrm>
                    <a:off x="247157" y="247430"/>
                    <a:ext cx="8622792" cy="6364224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/>
                  </a:p>
                </p:txBody>
              </p: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247157" y="6389024"/>
                    <a:ext cx="8622792" cy="1588"/>
                  </a:xfrm>
                  <a:prstGeom prst="line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  <p:sp>
            <p:nvSpPr>
              <p:cNvPr id="28" name="Rectangle 27"/>
              <p:cNvSpPr/>
              <p:nvPr/>
            </p:nvSpPr>
            <p:spPr>
              <a:xfrm rot="5400000">
                <a:off x="801086" y="3274090"/>
                <a:ext cx="6135624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25" name="Rectangle 24"/>
            <p:cNvSpPr/>
            <p:nvPr/>
          </p:nvSpPr>
          <p:spPr>
            <a:xfrm rot="10800000">
              <a:off x="258763" y="1594462"/>
              <a:ext cx="357530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967" y="1694329"/>
            <a:ext cx="4011084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altLang="zh-CN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1092" y="609601"/>
            <a:ext cx="54864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6967" y="2672323"/>
            <a:ext cx="4011084" cy="3403040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70523" y="310123"/>
            <a:ext cx="4531783" cy="1204912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altLang="zh-CN" smtClean="0"/>
              <a:t>Drag picture to placeholder or click icon to add</a:t>
            </a:r>
            <a:endParaRPr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0" name="Rectangle 19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7" name="Rectangle 16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136" y="1691640"/>
            <a:ext cx="4011168" cy="914400"/>
          </a:xfrm>
        </p:spPr>
        <p:txBody>
          <a:bodyPr anchor="b">
            <a:noAutofit/>
          </a:bodyPr>
          <a:lstStyle>
            <a:lvl1pPr algn="l">
              <a:defRPr sz="2800" b="0"/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784745" y="612775"/>
            <a:ext cx="5486400" cy="54681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7136" y="2670048"/>
            <a:ext cx="4011168" cy="340156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grpSp>
          <p:nvGrpSpPr>
            <p:cNvPr id="17" name="Group 16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2" name="Rectangle 21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20" name="Rectangle 19"/>
            <p:cNvSpPr/>
            <p:nvPr/>
          </p:nvSpPr>
          <p:spPr>
            <a:xfrm>
              <a:off x="256032" y="4203192"/>
              <a:ext cx="8622792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136" y="4287820"/>
            <a:ext cx="10695969" cy="916193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altLang="zh-CN" smtClean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5129" y="331694"/>
            <a:ext cx="11228832" cy="37831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7136" y="5271248"/>
            <a:ext cx="10695969" cy="101301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sp>
          <p:nvSpPr>
            <p:cNvPr id="14" name="Rectangle 13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grpSp>
          <p:nvGrpSpPr>
            <p:cNvPr id="14" name="Group 13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7" name="Rectangle 16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8" name="Rectangle 17"/>
            <p:cNvSpPr/>
            <p:nvPr/>
          </p:nvSpPr>
          <p:spPr>
            <a:xfrm rot="5400000">
              <a:off x="4242277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5199" y="609601"/>
            <a:ext cx="1888564" cy="5516563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0963" y="609601"/>
            <a:ext cx="8373036" cy="55165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9" name="Rectangle 18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649164" y="411480"/>
            <a:ext cx="10893672" cy="6035040"/>
            <a:chOff x="486873" y="411480"/>
            <a:chExt cx="8170254" cy="6035040"/>
          </a:xfrm>
        </p:grpSpPr>
        <p:sp>
          <p:nvSpPr>
            <p:cNvPr id="12" name="Rectangle 11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11"/>
            <p:cNvGrpSpPr/>
            <p:nvPr/>
          </p:nvGrpSpPr>
          <p:grpSpPr>
            <a:xfrm>
              <a:off x="562842" y="475488"/>
              <a:ext cx="7982713" cy="5888736"/>
              <a:chOff x="562842" y="475488"/>
              <a:chExt cx="7982713" cy="5888736"/>
            </a:xfrm>
          </p:grpSpPr>
          <p:sp>
            <p:nvSpPr>
              <p:cNvPr id="8" name="Rectangle 7"/>
              <p:cNvSpPr>
                <a:spLocks/>
              </p:cNvSpPr>
              <p:nvPr/>
            </p:nvSpPr>
            <p:spPr>
              <a:xfrm>
                <a:off x="562843" y="475488"/>
                <a:ext cx="7982712" cy="5888736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>
                <a:off x="562842" y="6133646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62842" y="3427528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0151" y="3442448"/>
            <a:ext cx="9793816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1" y="5029200"/>
            <a:ext cx="9793816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9012" y="6122895"/>
            <a:ext cx="2844800" cy="259317"/>
          </a:xfrm>
        </p:spPr>
        <p:txBody>
          <a:bodyPr/>
          <a:lstStyle/>
          <a:p>
            <a:fld id="{4AAD347D-5ACD-4C99-B74B-A9C85AD731AF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18400" y="6124401"/>
            <a:ext cx="3860800" cy="25781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848657" y="533401"/>
            <a:ext cx="10448544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altLang="zh-CN" smtClean="0"/>
              <a:t>Drag picture to placeholder or click icon to add</a:t>
            </a:r>
            <a:endParaRPr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sp>
          <p:nvSpPr>
            <p:cNvPr id="12" name="Rectangle 11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7" name="Rectangle 26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151" y="1371600"/>
            <a:ext cx="9793816" cy="1676400"/>
          </a:xfrm>
        </p:spPr>
        <p:txBody>
          <a:bodyPr anchor="b" anchorCtr="0">
            <a:noAutofit/>
          </a:bodyPr>
          <a:lstStyle>
            <a:lvl1pPr algn="ctr">
              <a:defRPr sz="5400" b="0" i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0151" y="3134567"/>
            <a:ext cx="9793816" cy="1500187"/>
          </a:xfrm>
        </p:spPr>
        <p:txBody>
          <a:bodyPr anchor="t" anchorCtr="0"/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sp>
          <p:nvSpPr>
            <p:cNvPr id="21" name="Rectangle 2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0148" y="2147889"/>
            <a:ext cx="475488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599" y="2147889"/>
            <a:ext cx="475488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9" name="Rectangle 2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32" name="Rectangle 31"/>
                <p:cNvSpPr/>
                <p:nvPr/>
              </p:nvSpPr>
              <p:spPr>
                <a:xfrm>
                  <a:off x="247157" y="1612392"/>
                  <a:ext cx="8622792" cy="64008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3" name="Straight Connector 22"/>
            <p:cNvCxnSpPr/>
            <p:nvPr/>
          </p:nvCxnSpPr>
          <p:spPr>
            <a:xfrm rot="16200000" flipH="1">
              <a:off x="2217480" y="4026438"/>
              <a:ext cx="4711326" cy="2286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8" y="1708991"/>
            <a:ext cx="475488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8" y="2590801"/>
            <a:ext cx="475488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94052" y="1708991"/>
            <a:ext cx="475488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94052" y="2590801"/>
            <a:ext cx="475488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sp>
          <p:nvSpPr>
            <p:cNvPr id="11" name="Rectangle 1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3" name="Rectangle 1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243840" y="173699"/>
            <a:ext cx="1170432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9" name="Rectangle 1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33" name="Rectangle 32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967" y="1169892"/>
            <a:ext cx="4011084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altLang="zh-CN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1092" y="609601"/>
            <a:ext cx="54864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6967" y="2147889"/>
            <a:ext cx="4011084" cy="326231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0151" y="244158"/>
            <a:ext cx="9793816" cy="1339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0150" y="2133601"/>
            <a:ext cx="9793817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5120" y="6371592"/>
            <a:ext cx="2844800" cy="259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</a:defRPr>
            </a:lvl1pPr>
          </a:lstStyle>
          <a:p>
            <a:fld id="{4AAD347D-5ACD-4C99-B74B-A9C85AD731AF}" type="datetimeFigureOut">
              <a:rPr lang="en-US" smtClean="0"/>
              <a:t>8/27/15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945120" y="6371591"/>
            <a:ext cx="3860800" cy="2578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8000" y="6356351"/>
            <a:ext cx="1016000" cy="271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94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366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652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85900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712913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947863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174875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Quantitative Analyses of Urban Topography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1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75637" y="4040372"/>
            <a:ext cx="20967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Denis </a:t>
            </a:r>
            <a:r>
              <a:rPr lang="en-US" dirty="0" err="1" smtClean="0"/>
              <a:t>Khryashchev</a:t>
            </a:r>
            <a:endParaRPr lang="en-US" dirty="0" smtClean="0"/>
          </a:p>
          <a:p>
            <a:r>
              <a:rPr lang="en-US" dirty="0" smtClean="0"/>
              <a:t>Tania </a:t>
            </a:r>
            <a:r>
              <a:rPr lang="en-US" dirty="0" err="1" smtClean="0"/>
              <a:t>Vara</a:t>
            </a:r>
            <a:endParaRPr lang="en-US" dirty="0"/>
          </a:p>
          <a:p>
            <a:r>
              <a:rPr lang="en-US" dirty="0" err="1"/>
              <a:t>Yuxiang</a:t>
            </a:r>
            <a:r>
              <a:rPr lang="en-US" dirty="0"/>
              <a:t> </a:t>
            </a:r>
            <a:r>
              <a:rPr lang="en-US" dirty="0" smtClean="0"/>
              <a:t>Zhang</a:t>
            </a:r>
          </a:p>
          <a:p>
            <a:r>
              <a:rPr lang="en-US" dirty="0" err="1"/>
              <a:t>Yining</a:t>
            </a:r>
            <a:r>
              <a:rPr lang="en-US" dirty="0"/>
              <a:t> </a:t>
            </a:r>
            <a:r>
              <a:rPr lang="en-US" dirty="0" smtClean="0"/>
              <a:t>Fan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392210" y="4171507"/>
            <a:ext cx="1929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Advisor:</a:t>
            </a:r>
          </a:p>
          <a:p>
            <a:r>
              <a:rPr lang="en-US" dirty="0" smtClean="0"/>
              <a:t>Dr. </a:t>
            </a:r>
            <a:r>
              <a:rPr lang="en-US" dirty="0"/>
              <a:t>Steve </a:t>
            </a:r>
            <a:r>
              <a:rPr lang="en-US" dirty="0" err="1"/>
              <a:t>K</a:t>
            </a:r>
            <a:r>
              <a:rPr lang="en-US" dirty="0" err="1" smtClean="0"/>
              <a:t>oonin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1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200" y="1720409"/>
            <a:ext cx="4990944" cy="468402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1. Calculate statistical characteristics </a:t>
            </a:r>
            <a:r>
              <a:rPr lang="en-US" dirty="0" smtClean="0"/>
              <a:t>of height</a:t>
            </a:r>
            <a:r>
              <a:rPr lang="zh-CN" altLang="en-US" dirty="0"/>
              <a:t> </a:t>
            </a:r>
            <a:r>
              <a:rPr lang="en-US" altLang="zh-CN" dirty="0" smtClean="0"/>
              <a:t>distribution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2. Find the intervisibility distribution for the buildings various </a:t>
            </a:r>
            <a:r>
              <a:rPr lang="en-US" dirty="0"/>
              <a:t>heights. The question of intervisibility is: </a:t>
            </a:r>
            <a:r>
              <a:rPr lang="en-US" dirty="0" smtClean="0"/>
              <a:t>Can </a:t>
            </a:r>
            <a:r>
              <a:rPr lang="en-US" dirty="0"/>
              <a:t>observers placed at two arbitrary points in space see each other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3.</a:t>
            </a:r>
            <a:r>
              <a:rPr lang="zh-CN" altLang="en-US" dirty="0" smtClean="0"/>
              <a:t> </a:t>
            </a:r>
            <a:r>
              <a:rPr lang="en-US" altLang="zh-CN" dirty="0" smtClean="0"/>
              <a:t>Plot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map</a:t>
            </a:r>
            <a:r>
              <a:rPr lang="en-US" dirty="0" smtClean="0"/>
              <a:t> of </a:t>
            </a:r>
            <a:r>
              <a:rPr lang="en-US" dirty="0" err="1" smtClean="0"/>
              <a:t>intervisibility</a:t>
            </a:r>
            <a:r>
              <a:rPr lang="en-US" dirty="0" smtClean="0"/>
              <a:t> from every point for Manhattan.</a:t>
            </a:r>
          </a:p>
        </p:txBody>
      </p:sp>
      <p:pic>
        <p:nvPicPr>
          <p:cNvPr id="6" name="Picture 5" descr="view 1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5" t="9581" r="9628" b="5192"/>
          <a:stretch/>
        </p:blipFill>
        <p:spPr>
          <a:xfrm>
            <a:off x="5352143" y="1753484"/>
            <a:ext cx="6469435" cy="461768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45730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</a:t>
            </a:r>
            <a:r>
              <a:rPr lang="en-US" dirty="0" smtClean="0"/>
              <a:t>tatistical Characteristics </a:t>
            </a:r>
            <a:r>
              <a:rPr lang="en-US" dirty="0"/>
              <a:t>of H</a:t>
            </a:r>
            <a:r>
              <a:rPr lang="en-US" dirty="0" smtClean="0"/>
              <a:t>eights</a:t>
            </a:r>
            <a:endParaRPr lang="en-US" dirty="0"/>
          </a:p>
        </p:txBody>
      </p:sp>
      <p:graphicFrame>
        <p:nvGraphicFramePr>
          <p:cNvPr id="8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3474861"/>
              </p:ext>
            </p:extLst>
          </p:nvPr>
        </p:nvGraphicFramePr>
        <p:xfrm>
          <a:off x="370692" y="1791635"/>
          <a:ext cx="5497618" cy="4121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1065"/>
                <a:gridCol w="1379246"/>
                <a:gridCol w="1877307"/>
              </a:tblGrid>
              <a:tr h="57569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Complete Data (feet)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Clean</a:t>
                      </a:r>
                      <a:r>
                        <a:rPr lang="en-US" baseline="0" dirty="0" smtClean="0"/>
                        <a:t> Data</a:t>
                      </a:r>
                    </a:p>
                    <a:p>
                      <a:r>
                        <a:rPr lang="en-US" baseline="0" dirty="0" smtClean="0"/>
                        <a:t>(feet)</a:t>
                      </a:r>
                      <a:endParaRPr lang="en-US" dirty="0"/>
                    </a:p>
                  </a:txBody>
                  <a:tcPr/>
                </a:tc>
              </a:tr>
              <a:tr h="69910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Average pixel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Height.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67.82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179.94</a:t>
                      </a:r>
                      <a:endParaRPr lang="en-US" sz="1600" dirty="0"/>
                    </a:p>
                  </a:txBody>
                  <a:tcPr/>
                </a:tc>
              </a:tr>
              <a:tr h="3015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Median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41.59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sto MT" charset="0"/>
                        </a:rPr>
                        <a:t>153.87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sto MT" charset="0"/>
                      </a:endParaRPr>
                    </a:p>
                  </a:txBody>
                  <a:tcPr marL="12700" marR="12700" marT="12700" marB="0" anchor="ctr"/>
                </a:tc>
              </a:tr>
              <a:tr h="48937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Standard deviation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93.37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sto MT" charset="0"/>
                        </a:rPr>
                        <a:t>92.91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sto MT" charset="0"/>
                      </a:endParaRPr>
                    </a:p>
                  </a:txBody>
                  <a:tcPr marL="12700" marR="12700" marT="12700" marB="0" anchor="ctr"/>
                </a:tc>
              </a:tr>
              <a:tr h="48937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First quartile (Q1)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6.95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sto MT" charset="0"/>
                        </a:rPr>
                        <a:t>112.70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sto MT" charset="0"/>
                      </a:endParaRPr>
                    </a:p>
                  </a:txBody>
                  <a:tcPr marL="12700" marR="12700" marT="12700" marB="0" anchor="ctr"/>
                </a:tc>
              </a:tr>
              <a:tr h="48937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Third quartile (Q3)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87.60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sto MT" charset="0"/>
                        </a:rPr>
                        <a:t>199.65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sto MT" charset="0"/>
                      </a:endParaRPr>
                    </a:p>
                  </a:txBody>
                  <a:tcPr marL="12700" marR="12700" marT="12700" marB="0" anchor="ctr"/>
                </a:tc>
              </a:tr>
              <a:tr h="48937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Minimum height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-210.52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sto MT" charset="0"/>
                        </a:rPr>
                        <a:t>0</a:t>
                      </a:r>
                    </a:p>
                  </a:txBody>
                  <a:tcPr marL="12700" marR="12700" marT="12700" marB="0" anchor="ctr"/>
                </a:tc>
              </a:tr>
              <a:tr h="489374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Maximum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dirty="0" smtClean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1340.53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sto MT" charset="0"/>
                        </a:rPr>
                        <a:t>1454</a:t>
                      </a: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635" y="1967023"/>
            <a:ext cx="4948907" cy="296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0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Can observers placed at two arbitrary points in space see each other?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464" y="1713382"/>
            <a:ext cx="5227979" cy="463636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Algorithm</a:t>
            </a:r>
          </a:p>
          <a:p>
            <a:r>
              <a:rPr lang="en-US" dirty="0" smtClean="0"/>
              <a:t>We used </a:t>
            </a:r>
            <a:r>
              <a:rPr lang="en-US" dirty="0" err="1" smtClean="0"/>
              <a:t>Bresenham’s</a:t>
            </a:r>
            <a:r>
              <a:rPr lang="en-US" dirty="0" smtClean="0"/>
              <a:t> Line-Drawing Algorithm to determine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buildings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 light of ray passed over. And we used the formula to calculate the height of ray of light</a:t>
            </a:r>
            <a:endParaRPr lang="en-US" dirty="0"/>
          </a:p>
        </p:txBody>
      </p:sp>
      <p:pic>
        <p:nvPicPr>
          <p:cNvPr id="5" name="Picture 4" descr="Algorithm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42"/>
          <a:stretch/>
        </p:blipFill>
        <p:spPr>
          <a:xfrm>
            <a:off x="6461125" y="1067985"/>
            <a:ext cx="5730875" cy="601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04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50761" y="1698556"/>
            <a:ext cx="11037553" cy="2050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en-US" sz="1600" b="1" dirty="0" smtClean="0"/>
              <a:t>Geometry</a:t>
            </a:r>
            <a:r>
              <a:rPr lang="zh-CN" altLang="en-US" sz="1600" b="1" dirty="0" smtClean="0"/>
              <a:t> </a:t>
            </a:r>
            <a:r>
              <a:rPr lang="en-US" altLang="zh-CN" sz="1600" b="1" dirty="0" smtClean="0"/>
              <a:t>and</a:t>
            </a:r>
            <a:r>
              <a:rPr lang="zh-CN" altLang="en-US" sz="1600" b="1" dirty="0" smtClean="0"/>
              <a:t> </a:t>
            </a:r>
            <a:r>
              <a:rPr lang="en-US" altLang="zh-CN" sz="1600" b="1" dirty="0" smtClean="0"/>
              <a:t>Calculations</a:t>
            </a:r>
            <a:endParaRPr lang="en-US" sz="1600" b="1" dirty="0" smtClean="0"/>
          </a:p>
          <a:p>
            <a:r>
              <a:rPr lang="en-US" sz="1200" dirty="0" smtClean="0"/>
              <a:t>1. We explore 2 possibilities: </a:t>
            </a:r>
          </a:p>
          <a:p>
            <a:r>
              <a:rPr lang="en-US" sz="1200" dirty="0" smtClean="0"/>
              <a:t>A) 1</a:t>
            </a:r>
            <a:r>
              <a:rPr lang="en-US" sz="1200" baseline="30000" dirty="0" smtClean="0"/>
              <a:t>st</a:t>
            </a:r>
            <a:r>
              <a:rPr lang="en-US" sz="1200" dirty="0" smtClean="0"/>
              <a:t> building is taller than the second, </a:t>
            </a:r>
          </a:p>
          <a:p>
            <a:r>
              <a:rPr lang="en-US" sz="1200" dirty="0" smtClean="0"/>
              <a:t>B) 2</a:t>
            </a:r>
            <a:r>
              <a:rPr lang="en-US" sz="1200" baseline="30000" dirty="0" smtClean="0"/>
              <a:t>nd</a:t>
            </a:r>
            <a:r>
              <a:rPr lang="en-US" sz="1200" dirty="0" smtClean="0"/>
              <a:t> building is taller than 1</a:t>
            </a:r>
            <a:r>
              <a:rPr lang="en-US" sz="1200" baseline="30000" dirty="0" smtClean="0"/>
              <a:t>st</a:t>
            </a:r>
            <a:r>
              <a:rPr lang="en-US" sz="1200" dirty="0"/>
              <a:t>.</a:t>
            </a:r>
            <a:endParaRPr lang="en-US" sz="1200" dirty="0" smtClean="0"/>
          </a:p>
          <a:p>
            <a:r>
              <a:rPr lang="en-US" sz="1200" dirty="0" smtClean="0"/>
              <a:t>We calculate the difference in height of the buildings. And calculate imaginary ray of light between the tops of the buildings. </a:t>
            </a:r>
          </a:p>
          <a:p>
            <a:r>
              <a:rPr lang="en-US" sz="1200" dirty="0" smtClean="0"/>
              <a:t>2. We calculate how tall this ray is in every point. We compare the height of the ray to the height of the buildings it passes over. If it hits a building, we consider there is no intervisibility between the 1</a:t>
            </a:r>
            <a:r>
              <a:rPr lang="en-US" sz="1200" baseline="30000" dirty="0" smtClean="0"/>
              <a:t>st</a:t>
            </a:r>
            <a:r>
              <a:rPr lang="en-US" sz="1200" dirty="0" smtClean="0"/>
              <a:t> and the 2</a:t>
            </a:r>
            <a:r>
              <a:rPr lang="en-US" sz="1200" baseline="30000" dirty="0" smtClean="0"/>
              <a:t>nd</a:t>
            </a:r>
            <a:r>
              <a:rPr lang="en-US" sz="1200" dirty="0" smtClean="0"/>
              <a:t> building.</a:t>
            </a:r>
            <a:r>
              <a:rPr lang="zh-CN" altLang="en-US" sz="1200" dirty="0" smtClean="0"/>
              <a:t> </a:t>
            </a:r>
            <a:endParaRPr lang="en-US" sz="1200" dirty="0" smtClean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384301" y="215831"/>
            <a:ext cx="9793816" cy="1339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Can observers placed at two arbitrary points in space see each other?</a:t>
            </a:r>
            <a:endParaRPr lang="en-US" dirty="0"/>
          </a:p>
        </p:txBody>
      </p:sp>
      <p:pic>
        <p:nvPicPr>
          <p:cNvPr id="8" name="Picture 7" descr="side look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26" b="37589"/>
          <a:stretch/>
        </p:blipFill>
        <p:spPr>
          <a:xfrm>
            <a:off x="2140973" y="3682999"/>
            <a:ext cx="8134588" cy="274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1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3674" y="244158"/>
            <a:ext cx="9793816" cy="1339850"/>
          </a:xfrm>
        </p:spPr>
        <p:txBody>
          <a:bodyPr/>
          <a:lstStyle/>
          <a:p>
            <a:r>
              <a:rPr lang="en-US" dirty="0" smtClean="0"/>
              <a:t>Results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Comparison</a:t>
            </a:r>
            <a:endParaRPr lang="en-US" dirty="0"/>
          </a:p>
        </p:txBody>
      </p:sp>
      <p:pic>
        <p:nvPicPr>
          <p:cNvPr id="12" name="Picture 11" descr="original_image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5" t="11734"/>
          <a:stretch/>
        </p:blipFill>
        <p:spPr>
          <a:xfrm>
            <a:off x="395111" y="1975551"/>
            <a:ext cx="3817775" cy="3545880"/>
          </a:xfrm>
          <a:prstGeom prst="rect">
            <a:avLst/>
          </a:prstGeom>
        </p:spPr>
      </p:pic>
      <p:pic>
        <p:nvPicPr>
          <p:cNvPr id="13" name="Picture 12" descr="sight_enhanced_adjusted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34"/>
          <a:stretch/>
        </p:blipFill>
        <p:spPr>
          <a:xfrm>
            <a:off x="4204418" y="1972727"/>
            <a:ext cx="3583529" cy="3548703"/>
          </a:xfrm>
          <a:prstGeom prst="rect">
            <a:avLst/>
          </a:prstGeom>
        </p:spPr>
      </p:pic>
      <p:pic>
        <p:nvPicPr>
          <p:cNvPr id="14" name="Picture 13" descr="score_enhanced_adjusted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34"/>
          <a:stretch/>
        </p:blipFill>
        <p:spPr>
          <a:xfrm>
            <a:off x="7775141" y="1972727"/>
            <a:ext cx="4033351" cy="354870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95111" y="5666610"/>
            <a:ext cx="3817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 </a:t>
            </a:r>
            <a:r>
              <a:rPr lang="en-US" altLang="zh-CN" dirty="0" smtClean="0"/>
              <a:t>Image of Heights 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204418" y="5666610"/>
            <a:ext cx="3817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Sight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787947" y="5666610"/>
            <a:ext cx="3817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Score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95111" y="5996455"/>
            <a:ext cx="3817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000" dirty="0" err="1" smtClean="0"/>
              <a:t>Source</a:t>
            </a:r>
            <a:r>
              <a:rPr lang="es-ES" sz="1000" dirty="0" smtClean="0"/>
              <a:t> : LIDAR </a:t>
            </a:r>
            <a:r>
              <a:rPr lang="es-ES" sz="1000" dirty="0" err="1"/>
              <a:t>D</a:t>
            </a:r>
            <a:r>
              <a:rPr lang="es-ES" sz="1000" dirty="0" err="1" smtClean="0"/>
              <a:t>atabase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98168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Intervisibility</a:t>
            </a:r>
            <a:r>
              <a:rPr lang="en-US" dirty="0" smtClean="0"/>
              <a:t> Calculation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pic>
        <p:nvPicPr>
          <p:cNvPr id="4" name="Content Placeholder 3" descr="Intervisibility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0" t="7348" r="6275" b="9861"/>
          <a:stretch/>
        </p:blipFill>
        <p:spPr>
          <a:xfrm>
            <a:off x="362857" y="1923138"/>
            <a:ext cx="6829621" cy="4402667"/>
          </a:xfrm>
        </p:spPr>
      </p:pic>
      <p:pic>
        <p:nvPicPr>
          <p:cNvPr id="5" name="Picture 4" descr="hist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3" t="63481" r="38942" b="6124"/>
          <a:stretch/>
        </p:blipFill>
        <p:spPr>
          <a:xfrm>
            <a:off x="7133514" y="2662476"/>
            <a:ext cx="4687549" cy="312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4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apital">
  <a:themeElements>
    <a:clrScheme name="Capital">
      <a:dk1>
        <a:srgbClr val="000000"/>
      </a:dk1>
      <a:lt1>
        <a:srgbClr val="FFFFFF"/>
      </a:lt1>
      <a:dk2>
        <a:srgbClr val="6F6D5D"/>
      </a:dk2>
      <a:lt2>
        <a:srgbClr val="7C8F97"/>
      </a:lt2>
      <a:accent1>
        <a:srgbClr val="4B5A60"/>
      </a:accent1>
      <a:accent2>
        <a:srgbClr val="9C5238"/>
      </a:accent2>
      <a:accent3>
        <a:srgbClr val="504539"/>
      </a:accent3>
      <a:accent4>
        <a:srgbClr val="C1AD79"/>
      </a:accent4>
      <a:accent5>
        <a:srgbClr val="667559"/>
      </a:accent5>
      <a:accent6>
        <a:srgbClr val="BAD6AD"/>
      </a:accent6>
      <a:hlink>
        <a:srgbClr val="524A82"/>
      </a:hlink>
      <a:folHlink>
        <a:srgbClr val="8F9954"/>
      </a:folHlink>
    </a:clrScheme>
    <a:fontScheme name="Capital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Capita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atMod val="150000"/>
                <a:lumMod val="50000"/>
              </a:schemeClr>
              <a:schemeClr val="phClr">
                <a:satMod val="300000"/>
                <a:lumMod val="125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atMod val="135000"/>
                <a:lumMod val="80000"/>
              </a:schemeClr>
              <a:schemeClr val="phClr">
                <a:satMod val="250000"/>
                <a:lumMod val="15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44450" cap="flat" cmpd="sng" algn="ctr">
          <a:solidFill>
            <a:schemeClr val="phClr">
              <a:shade val="85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sx="101000" sy="101000" algn="ctr" rotWithShape="0">
              <a:srgbClr val="000000">
                <a:alpha val="40000"/>
              </a:srgbClr>
            </a:outerShdw>
          </a:effectLst>
          <a:scene3d>
            <a:camera prst="perspectiveFront" fov="3000000"/>
            <a:lightRig rig="threePt" dir="tl"/>
          </a:scene3d>
          <a:sp3d>
            <a:bevelT w="0" h="0"/>
          </a:sp3d>
        </a:effectStyle>
        <a:effectStyle>
          <a:effectLst>
            <a:innerShdw blurRad="190500">
              <a:srgbClr val="000000">
                <a:alpha val="50000"/>
              </a:srgbClr>
            </a:innerShdw>
          </a:effectLst>
          <a:scene3d>
            <a:camera prst="perspectiveFront" fov="4800000"/>
            <a:lightRig rig="twoPt" dir="t">
              <a:rot lat="0" lon="0" rev="48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3">
            <a:duotone>
              <a:schemeClr val="phClr">
                <a:satMod val="150000"/>
                <a:lumMod val="50000"/>
              </a:schemeClr>
              <a:schemeClr val="phClr">
                <a:satMod val="400000"/>
                <a:lumMod val="16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Capital.thmx</Template>
  <TotalTime>1788</TotalTime>
  <Words>303</Words>
  <Application>Microsoft Macintosh PowerPoint</Application>
  <PresentationFormat>Widescreen</PresentationFormat>
  <Paragraphs>56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Brush Script MT</vt:lpstr>
      <vt:lpstr>Calisto MT</vt:lpstr>
      <vt:lpstr>Wingdings 3</vt:lpstr>
      <vt:lpstr>宋体</vt:lpstr>
      <vt:lpstr>Arial</vt:lpstr>
      <vt:lpstr>Capital</vt:lpstr>
      <vt:lpstr>Quantitative Analyses of Urban Topography</vt:lpstr>
      <vt:lpstr>Objectives</vt:lpstr>
      <vt:lpstr>Statistical Characteristics of Heights</vt:lpstr>
      <vt:lpstr>Can observers placed at two arbitrary points in space see each other?</vt:lpstr>
      <vt:lpstr>PowerPoint Presentation</vt:lpstr>
      <vt:lpstr>Results and Comparison</vt:lpstr>
      <vt:lpstr>Intervisibility Calculation and Results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Quantitative Analyses of Urban Topography</dc:title>
  <dc:creator>Microsoft Office User</dc:creator>
  <cp:lastModifiedBy>Microsoft Office User</cp:lastModifiedBy>
  <cp:revision>59</cp:revision>
  <cp:lastPrinted>2015-08-27T17:33:50Z</cp:lastPrinted>
  <dcterms:created xsi:type="dcterms:W3CDTF">2015-08-26T03:14:42Z</dcterms:created>
  <dcterms:modified xsi:type="dcterms:W3CDTF">2015-08-27T17:41:13Z</dcterms:modified>
</cp:coreProperties>
</file>

<file path=docProps/thumbnail.jpeg>
</file>